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71" r:id="rId4"/>
    <p:sldId id="265" r:id="rId5"/>
    <p:sldId id="277" r:id="rId6"/>
    <p:sldId id="279" r:id="rId7"/>
    <p:sldId id="280" r:id="rId8"/>
    <p:sldId id="282" r:id="rId9"/>
    <p:sldId id="281" r:id="rId10"/>
    <p:sldId id="283" r:id="rId11"/>
    <p:sldId id="291" r:id="rId12"/>
    <p:sldId id="292" r:id="rId13"/>
    <p:sldId id="293" r:id="rId14"/>
    <p:sldId id="294" r:id="rId15"/>
    <p:sldId id="286" r:id="rId16"/>
    <p:sldId id="295" r:id="rId17"/>
    <p:sldId id="296" r:id="rId18"/>
    <p:sldId id="297" r:id="rId19"/>
    <p:sldId id="284" r:id="rId20"/>
    <p:sldId id="285" r:id="rId21"/>
    <p:sldId id="287" r:id="rId22"/>
    <p:sldId id="288" r:id="rId23"/>
    <p:sldId id="289" r:id="rId24"/>
    <p:sldId id="290" r:id="rId25"/>
  </p:sldIdLst>
  <p:sldSz cx="9144000" cy="5143500" type="screen16x9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800"/>
    <a:srgbClr val="F28C00"/>
    <a:srgbClr val="FE963C"/>
    <a:srgbClr val="F28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9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CB66-C321-4F37-8D34-64E52950F445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EA9A-352B-4874-928A-9868A1F658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1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E933-FE95-4F16-8228-12DA252E33B2}" type="datetimeFigureOut">
              <a:rPr lang="fr-FR" smtClean="0"/>
              <a:t>26/06/2019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3394-5936-495D-8DB0-7B65146B67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07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solidFill>
          <a:srgbClr val="FE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5379"/>
            <a:ext cx="3600000" cy="15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7740352" y="4227934"/>
            <a:ext cx="1404000" cy="540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5" y="4335942"/>
            <a:ext cx="741839" cy="324000"/>
          </a:xfrm>
          <a:prstGeom prst="rect">
            <a:avLst/>
          </a:prstGeom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  <p:sp>
        <p:nvSpPr>
          <p:cNvPr id="6" name="Cadre 5"/>
          <p:cNvSpPr/>
          <p:nvPr userDrawn="1"/>
        </p:nvSpPr>
        <p:spPr>
          <a:xfrm>
            <a:off x="1673280" y="627534"/>
            <a:ext cx="1656184" cy="914615"/>
          </a:xfrm>
          <a:prstGeom prst="frame">
            <a:avLst>
              <a:gd name="adj1" fmla="val 7129"/>
            </a:avLst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E78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789688" y="483518"/>
            <a:ext cx="7200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763688" y="62753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E78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53518" y="957373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E78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MAIRE</a:t>
            </a:r>
            <a:endParaRPr lang="fr-FR" sz="3200" b="1" dirty="0">
              <a:solidFill>
                <a:srgbClr val="FE78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our ligne horizontale (droite ou 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740352" y="4227934"/>
            <a:ext cx="1404000" cy="540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5" y="4335942"/>
            <a:ext cx="741839" cy="324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46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pet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80720" y="0"/>
            <a:ext cx="2699792" cy="51435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56" y="3848978"/>
            <a:ext cx="1692000" cy="738996"/>
          </a:xfrm>
          <a:prstGeom prst="rect">
            <a:avLst/>
          </a:prstGeom>
        </p:spPr>
      </p:pic>
      <p:sp>
        <p:nvSpPr>
          <p:cNvPr id="31" name="Espace réservé du numéro de diapositive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62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eau gr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12160" y="0"/>
            <a:ext cx="3168352" cy="51435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5" y="4335942"/>
            <a:ext cx="741839" cy="324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6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443958"/>
            <a:ext cx="1228606" cy="537007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NOM DU PÔLE / NOM DU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2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216" y="489019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7800"/>
                </a:solidFill>
              </a:defRPr>
            </a:lvl1pPr>
          </a:lstStyle>
          <a:p>
            <a:r>
              <a:rPr lang="fr-FR" dirty="0" smtClean="0"/>
              <a:t>NOM DU PÔLE / NOM DU SERVICE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25"/>
            <a:ext cx="837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7800"/>
                </a:solidFill>
              </a:defRPr>
            </a:lvl1pPr>
          </a:lstStyle>
          <a:p>
            <a:fld id="{8F0AA638-5918-4C10-9E17-38B0F1E9D67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23528" y="0"/>
            <a:ext cx="0" cy="267494"/>
          </a:xfrm>
          <a:prstGeom prst="line">
            <a:avLst/>
          </a:prstGeom>
          <a:ln>
            <a:solidFill>
              <a:srgbClr val="FE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H="1">
            <a:off x="0" y="4876006"/>
            <a:ext cx="612000" cy="0"/>
          </a:xfrm>
          <a:prstGeom prst="line">
            <a:avLst/>
          </a:prstGeom>
          <a:ln>
            <a:solidFill>
              <a:srgbClr val="FE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2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2" r:id="rId5"/>
    <p:sldLayoutId id="214748366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164D87B0-81FA-45BC-A0A5-3F7D7876B39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D52CC0E2-6613-4A3F-B4C1-57195F7EC6B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07EA8B3D-5738-4BF3-81CB-39E9829874B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48670D49-D995-4053-9C4C-72E73BB9BF3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80B10D5B-7272-4810-B3CD-E141292976B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8F6F5AAA-AEA5-4823-85AB-83A263F2E92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1747B049-5647-4070-933A-217699E1851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B8312325-C4DC-4B5C-AB97-80A6FAD450C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91B37C94-26EF-44ED-B75E-4011E6926BED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6A74A3B7-73ED-4805-8F89-53E7B65AAD2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8424" y="2967806"/>
            <a:ext cx="72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3568" y="3320567"/>
            <a:ext cx="7772400" cy="141142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z="2800" dirty="0" smtClean="0"/>
              <a:t>CREATIVITE ET INNOVATION DANS UN CONTEXTE DE CONTRAINTES DE GESTION</a:t>
            </a:r>
          </a:p>
          <a:p>
            <a:endParaRPr lang="fr-FR" sz="28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79104" y="3891508"/>
            <a:ext cx="7776864" cy="594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060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39538" y="801167"/>
            <a:ext cx="6239184" cy="544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Travail pair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1912" y="1419622"/>
            <a:ext cx="6239184" cy="544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Pouvoir d’agir</a:t>
            </a:r>
            <a:endParaRPr lang="fr-FR" dirty="0">
              <a:solidFill>
                <a:srgbClr val="FE7800"/>
              </a:solidFill>
            </a:endParaRPr>
          </a:p>
        </p:txBody>
      </p:sp>
      <p:pic>
        <p:nvPicPr>
          <p:cNvPr id="9" name="Image 8" descr="image4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"/>
            <a:ext cx="6372200" cy="494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lipse 9"/>
          <p:cNvSpPr/>
          <p:nvPr/>
        </p:nvSpPr>
        <p:spPr>
          <a:xfrm>
            <a:off x="3347864" y="1059582"/>
            <a:ext cx="720080" cy="816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440230"/>
            <a:ext cx="2198704" cy="115296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4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96357" y="1099609"/>
            <a:ext cx="6373625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Addictions / psychiatrie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15817" y="2067694"/>
            <a:ext cx="310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décloisonnement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817" y="2643758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inclusif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C:\Users\Aicha\AppData\Local\Microsoft\Windows\INetCache\Content.Outlook\LPTO2MX2\IMG_06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53" y="25"/>
            <a:ext cx="6336703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0" y="411510"/>
            <a:ext cx="1187624" cy="7200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9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 descr="C:\Users\Aicha\AppData\Local\Microsoft\Windows\INetCache\Content.Outlook\LPTO2MX2\IMG_06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157"/>
            <a:ext cx="5980696" cy="49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411510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96357" y="1099609"/>
            <a:ext cx="6373625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Habitat / hébergement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15817" y="2067694"/>
            <a:ext cx="4989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Politique du Logement d’abord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817" y="2590914"/>
            <a:ext cx="341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Qualité de l’accueil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Image 8" descr="image3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"/>
            <a:ext cx="7128792" cy="514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3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image1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16" y="26"/>
            <a:ext cx="6313884" cy="51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05592" y="693167"/>
            <a:ext cx="2200619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Réfugiés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608" y="1271595"/>
            <a:ext cx="221855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fr-FR" sz="2800" b="1" dirty="0" smtClean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Accueil </a:t>
            </a:r>
          </a:p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inconditionnel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3286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Image 7" descr="image8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7534"/>
            <a:ext cx="5760640" cy="45159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402419" y="461287"/>
            <a:ext cx="6373625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Formation / insertion 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2899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Image 6" descr="image5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3286"/>
            <a:ext cx="6948263" cy="47902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/>
          <p:cNvSpPr/>
          <p:nvPr/>
        </p:nvSpPr>
        <p:spPr>
          <a:xfrm>
            <a:off x="1907704" y="1131590"/>
            <a:ext cx="720080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353286"/>
            <a:ext cx="1186070" cy="97288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1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52308" y="915566"/>
            <a:ext cx="676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La place des salariés : projet associatif et QVT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308" y="1695180"/>
            <a:ext cx="74867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Comment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garde-t-on esprit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 valeurs essentielles</a:t>
            </a:r>
          </a:p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de l’association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898" y="2886225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Décloisonnement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898" y="3644642"/>
            <a:ext cx="4336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Un engagement des salariés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8579" y="309721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0979" y="462121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E7800"/>
              </a:buClr>
              <a:buFont typeface="Arial" panose="020B0604020202020204" pitchFamily="34" charset="0"/>
              <a:buChar char="•"/>
            </a:pPr>
            <a:endParaRPr lang="fr-FR" sz="1400" baseline="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Image 9" descr="image1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1"/>
            <a:ext cx="6444208" cy="4782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/>
          <p:cNvSpPr/>
          <p:nvPr/>
        </p:nvSpPr>
        <p:spPr>
          <a:xfrm>
            <a:off x="1043608" y="1117743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5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11560" y="795744"/>
            <a:ext cx="7776864" cy="837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Un système très décentralisé qui responsabilise les</a:t>
            </a:r>
          </a:p>
          <a:p>
            <a:r>
              <a:rPr lang="fr-FR" dirty="0">
                <a:solidFill>
                  <a:srgbClr val="FE7800"/>
                </a:solidFill>
              </a:rPr>
              <a:t> </a:t>
            </a:r>
            <a:r>
              <a:rPr lang="fr-FR" dirty="0" smtClean="0">
                <a:solidFill>
                  <a:srgbClr val="FE7800"/>
                </a:solidFill>
              </a:rPr>
              <a:t>  équipes de terrain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11560" y="1914771"/>
            <a:ext cx="809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Une vision transversale à travers nos différents métiers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2691541"/>
            <a:ext cx="667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Collaboration avec le monde de la recherche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46831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Implication des usagers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52308" y="1200640"/>
            <a:ext cx="6239184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Le sujet central est le décloisonnement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52308" y="2067694"/>
            <a:ext cx="7953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Pilote de « un chez soi d’abord Paris » en groupement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2879540"/>
            <a:ext cx="6592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 business des pauvres</a:t>
            </a:r>
          </a:p>
        </p:txBody>
      </p:sp>
    </p:spTree>
    <p:extLst>
      <p:ext uri="{BB962C8B-B14F-4D97-AF65-F5344CB8AC3E}">
        <p14:creationId xmlns:p14="http://schemas.microsoft.com/office/powerpoint/2010/main" val="42042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828600" y="3795886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273869"/>
            <a:ext cx="6239184" cy="87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 smtClean="0">
              <a:solidFill>
                <a:srgbClr val="FE7800"/>
              </a:solidFill>
            </a:endParaRPr>
          </a:p>
          <a:p>
            <a:r>
              <a:rPr lang="fr-FR" dirty="0" smtClean="0">
                <a:solidFill>
                  <a:srgbClr val="FE7800"/>
                </a:solidFill>
              </a:rPr>
              <a:t>Briser les cloisons : </a:t>
            </a:r>
          </a:p>
          <a:p>
            <a:endParaRPr lang="fr-FR" dirty="0" smtClean="0">
              <a:solidFill>
                <a:srgbClr val="FE7800"/>
              </a:solidFill>
            </a:endParaRPr>
          </a:p>
          <a:p>
            <a:endParaRPr lang="fr-FR" dirty="0" smtClean="0">
              <a:solidFill>
                <a:srgbClr val="FE78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E7800"/>
                </a:solidFill>
              </a:rPr>
              <a:t>c’est l’exemple </a:t>
            </a:r>
          </a:p>
          <a:p>
            <a:r>
              <a:rPr lang="fr-FR" dirty="0" smtClean="0">
                <a:solidFill>
                  <a:srgbClr val="FE7800"/>
                </a:solidFill>
              </a:rPr>
              <a:t>des Grands Voisins</a:t>
            </a:r>
            <a:endParaRPr lang="fr-FR" dirty="0">
              <a:solidFill>
                <a:srgbClr val="FE7800"/>
              </a:solidFill>
            </a:endParaRPr>
          </a:p>
        </p:txBody>
      </p:sp>
      <p:pic>
        <p:nvPicPr>
          <p:cNvPr id="8" name="Image 7" descr="C:\Users\Aicha\AppData\Local\Microsoft\Windows\INetCache\Content.Outlook\LPTO2MX2\Les grands voisi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"/>
            <a:ext cx="5724128" cy="51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373947"/>
            <a:ext cx="3491880" cy="11107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55576" y="1295117"/>
            <a:ext cx="6239184" cy="886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Incitation au regroupement des pouvoirs</a:t>
            </a:r>
          </a:p>
          <a:p>
            <a:r>
              <a:rPr lang="fr-FR" dirty="0" smtClean="0">
                <a:solidFill>
                  <a:srgbClr val="FE7800"/>
                </a:solidFill>
              </a:rPr>
              <a:t>  publics : avantages et inconvénients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576" y="2624082"/>
            <a:ext cx="367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Les petites associations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13792" y="895003"/>
            <a:ext cx="3240360" cy="8869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FE7800"/>
                </a:solidFill>
              </a:rPr>
              <a:t>Moralité : </a:t>
            </a:r>
          </a:p>
          <a:p>
            <a:endParaRPr lang="fr-FR" dirty="0" smtClean="0">
              <a:solidFill>
                <a:srgbClr val="FE78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FE78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E7800"/>
                </a:solidFill>
              </a:rPr>
              <a:t>Ouverture,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E7800"/>
                </a:solidFill>
              </a:rPr>
              <a:t>Sortie du ghetto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FE7800"/>
                </a:solidFill>
              </a:rPr>
              <a:t>Et de l’</a:t>
            </a:r>
            <a:r>
              <a:rPr lang="fr-FR" dirty="0" err="1" smtClean="0">
                <a:solidFill>
                  <a:srgbClr val="FE7800"/>
                </a:solidFill>
              </a:rPr>
              <a:t>entre-soi</a:t>
            </a:r>
            <a:endParaRPr lang="fr-FR" dirty="0" smtClean="0">
              <a:solidFill>
                <a:srgbClr val="FE7800"/>
              </a:solidFill>
            </a:endParaRPr>
          </a:p>
          <a:p>
            <a:endParaRPr lang="fr-FR" dirty="0" smtClean="0">
              <a:solidFill>
                <a:srgbClr val="FE7800"/>
              </a:solidFill>
            </a:endParaRPr>
          </a:p>
        </p:txBody>
      </p:sp>
      <p:pic>
        <p:nvPicPr>
          <p:cNvPr id="9" name="Image 8" descr="C:\Users\Aicha\AppData\Local\Microsoft\Windows\INetCache\Content.Outlook\LPTO2MX2\Cinq toits 2 (0000000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01" y="25"/>
            <a:ext cx="5004048" cy="51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" y="353286"/>
            <a:ext cx="4107701" cy="130232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73204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Logique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CPOM qui semble la règle qui </a:t>
            </a: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 dessine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5 ans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5576" y="300379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Appels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projets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828600" y="3795886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55576" y="893092"/>
            <a:ext cx="6239184" cy="6813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Changement de relation avec l’Etat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3568" y="627534"/>
            <a:ext cx="5040560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>
              <a:solidFill>
                <a:srgbClr val="FE7800"/>
              </a:solidFill>
            </a:endParaRPr>
          </a:p>
        </p:txBody>
      </p:sp>
      <p:pic>
        <p:nvPicPr>
          <p:cNvPr id="7" name="Image 6" descr="image2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9" y="51470"/>
            <a:ext cx="6687169" cy="5092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0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653053"/>
            <a:ext cx="762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Tout ceci nous oblige à mieux évaluer nos actions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3038" y="2445509"/>
            <a:ext cx="807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Tout cela nous conduit à repenser nos organisations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83568" y="860754"/>
            <a:ext cx="6239184" cy="582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Un coût important 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83568" y="3291830"/>
            <a:ext cx="7258656" cy="87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Tout cela nous oblige à penser le développement</a:t>
            </a:r>
            <a:endParaRPr lang="fr-FR" dirty="0">
              <a:solidFill>
                <a:srgbClr val="FE7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Image 7" descr="image7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"/>
            <a:ext cx="468052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51520" y="469103"/>
            <a:ext cx="7272808" cy="87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Nous vivons un tournant historique de l’histoire du secteur social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419" y="317486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0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828600" y="3795886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image3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869"/>
            <a:ext cx="6120679" cy="4869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418579" y="503807"/>
            <a:ext cx="6239184" cy="5672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Plan pauvreté 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082" y="367726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828600" y="3795886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 7" descr="image6.jpe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9" y="57099"/>
            <a:ext cx="7164288" cy="48189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lipse 6"/>
          <p:cNvSpPr/>
          <p:nvPr/>
        </p:nvSpPr>
        <p:spPr>
          <a:xfrm>
            <a:off x="3635896" y="1131590"/>
            <a:ext cx="792088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AA638-5918-4C10-9E17-38B0F1E9D6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939345" y="4380785"/>
            <a:ext cx="56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36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796357" y="1099609"/>
            <a:ext cx="6373625" cy="5784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 smtClean="0">
                <a:solidFill>
                  <a:srgbClr val="FE7800"/>
                </a:solidFill>
              </a:rPr>
              <a:t>- Mutation des métiers</a:t>
            </a:r>
            <a:endParaRPr lang="fr-FR" dirty="0">
              <a:solidFill>
                <a:srgbClr val="FE78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83518"/>
            <a:ext cx="7343800" cy="108000"/>
          </a:xfrm>
          <a:prstGeom prst="rect">
            <a:avLst/>
          </a:prstGeom>
          <a:solidFill>
            <a:srgbClr val="FE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93450" y="1995686"/>
            <a:ext cx="6417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Nos </a:t>
            </a:r>
            <a:r>
              <a:rPr lang="fr-FR" sz="2800" b="1" dirty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professions attirent quand les besoins </a:t>
            </a:r>
          </a:p>
          <a:p>
            <a:r>
              <a:rPr lang="fr-FR" sz="2800" b="1" dirty="0" smtClean="0">
                <a:solidFill>
                  <a:srgbClr val="FE78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augmentent</a:t>
            </a:r>
            <a:endParaRPr lang="fr-FR" sz="2800" b="1" dirty="0">
              <a:solidFill>
                <a:srgbClr val="FE78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3666</TotalTime>
  <Words>277</Words>
  <Application>Microsoft Office PowerPoint</Application>
  <PresentationFormat>Affichage à l'écran (16:9)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Lato</vt:lpstr>
      <vt:lpstr>Lato Black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A.Batel</dc:creator>
  <cp:lastModifiedBy>Aicha</cp:lastModifiedBy>
  <cp:revision>96</cp:revision>
  <dcterms:created xsi:type="dcterms:W3CDTF">2016-11-18T11:11:52Z</dcterms:created>
  <dcterms:modified xsi:type="dcterms:W3CDTF">2019-06-26T15:11:22Z</dcterms:modified>
</cp:coreProperties>
</file>