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71" r:id="rId4"/>
    <p:sldId id="265" r:id="rId5"/>
    <p:sldId id="277" r:id="rId6"/>
    <p:sldId id="279" r:id="rId7"/>
    <p:sldId id="280" r:id="rId8"/>
    <p:sldId id="281" r:id="rId9"/>
    <p:sldId id="283" r:id="rId10"/>
    <p:sldId id="291" r:id="rId11"/>
    <p:sldId id="292" r:id="rId12"/>
    <p:sldId id="293" r:id="rId13"/>
    <p:sldId id="294" r:id="rId14"/>
    <p:sldId id="286" r:id="rId15"/>
    <p:sldId id="295" r:id="rId16"/>
    <p:sldId id="296" r:id="rId17"/>
    <p:sldId id="297" r:id="rId18"/>
    <p:sldId id="284" r:id="rId19"/>
    <p:sldId id="285" r:id="rId20"/>
    <p:sldId id="287" r:id="rId21"/>
    <p:sldId id="288" r:id="rId22"/>
    <p:sldId id="289" r:id="rId23"/>
    <p:sldId id="290" r:id="rId24"/>
  </p:sldIdLst>
  <p:sldSz cx="9144000" cy="5143500" type="screen16x9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800"/>
    <a:srgbClr val="F28C00"/>
    <a:srgbClr val="FE963C"/>
    <a:srgbClr val="F28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26" autoAdjust="0"/>
    <p:restoredTop sz="94660"/>
  </p:normalViewPr>
  <p:slideViewPr>
    <p:cSldViewPr showGuides="1">
      <p:cViewPr varScale="1">
        <p:scale>
          <a:sx n="148" d="100"/>
          <a:sy n="148" d="100"/>
        </p:scale>
        <p:origin x="-1136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1CB66-C321-4F37-8D34-64E52950F445}" type="datetimeFigureOut">
              <a:rPr lang="fr-FR" smtClean="0"/>
              <a:pPr/>
              <a:t>16/09/19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0EA9A-352B-4874-928A-9868A1F6584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7106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0E933-FE95-4F16-8228-12DA252E33B2}" type="datetimeFigureOut">
              <a:rPr lang="fr-FR" smtClean="0"/>
              <a:pPr/>
              <a:t>16/09/19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23394-5936-495D-8DB0-7B65146B67C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074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23394-5936-495D-8DB0-7B65146B67C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86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bg>
      <p:bgPr>
        <a:solidFill>
          <a:srgbClr val="FE7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NOM DU PÔLE / NOM DU SERVICE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95379"/>
            <a:ext cx="3600000" cy="157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7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7740352" y="4227934"/>
            <a:ext cx="1404000" cy="540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25" y="4335942"/>
            <a:ext cx="741839" cy="324000"/>
          </a:xfrm>
          <a:prstGeom prst="rect">
            <a:avLst/>
          </a:prstGeom>
        </p:spPr>
      </p:pic>
      <p:sp>
        <p:nvSpPr>
          <p:cNvPr id="25" name="Espace réservé du numéro de diapositive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NOM DU PÔLE / NOM DU SERVICE</a:t>
            </a:r>
            <a:endParaRPr lang="fr-FR" dirty="0"/>
          </a:p>
        </p:txBody>
      </p:sp>
      <p:sp>
        <p:nvSpPr>
          <p:cNvPr id="6" name="Cadre 5"/>
          <p:cNvSpPr/>
          <p:nvPr userDrawn="1"/>
        </p:nvSpPr>
        <p:spPr>
          <a:xfrm>
            <a:off x="1673280" y="627534"/>
            <a:ext cx="1656184" cy="914615"/>
          </a:xfrm>
          <a:prstGeom prst="frame">
            <a:avLst>
              <a:gd name="adj1" fmla="val 7129"/>
            </a:avLst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E78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789688" y="483518"/>
            <a:ext cx="720000" cy="6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763688" y="62753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E78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SOM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753518" y="957373"/>
            <a:ext cx="1503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E78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MAIRE</a:t>
            </a:r>
            <a:endParaRPr lang="fr-FR" sz="3200" b="1" dirty="0">
              <a:solidFill>
                <a:srgbClr val="FE78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6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our ligne horizontale (droite ou 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740352" y="4227934"/>
            <a:ext cx="1404000" cy="540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25" y="4335942"/>
            <a:ext cx="741839" cy="3240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NOM DU PÔLE / NOM DU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46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au pet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480720" y="0"/>
            <a:ext cx="2699792" cy="51435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456" y="3848978"/>
            <a:ext cx="1692000" cy="738996"/>
          </a:xfrm>
          <a:prstGeom prst="rect">
            <a:avLst/>
          </a:prstGeom>
        </p:spPr>
      </p:pic>
      <p:sp>
        <p:nvSpPr>
          <p:cNvPr id="31" name="Espace réservé du numéro de diapositive 3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NOM DU PÔLE / NOM DU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662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au gr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012160" y="0"/>
            <a:ext cx="3168352" cy="51435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25" y="4335942"/>
            <a:ext cx="741839" cy="3240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NOM DU PÔLE / NOM DU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663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443958"/>
            <a:ext cx="1228606" cy="537007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NOM DU PÔLE / NOM DU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920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216" y="489019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7800"/>
                </a:solidFill>
              </a:defRPr>
            </a:lvl1pPr>
          </a:lstStyle>
          <a:p>
            <a:r>
              <a:rPr lang="fr-FR" dirty="0" smtClean="0"/>
              <a:t>NOM DU PÔLE / NOM DU SERVICE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25"/>
            <a:ext cx="837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7800"/>
                </a:solidFill>
              </a:defRPr>
            </a:lvl1pPr>
          </a:lstStyle>
          <a:p>
            <a:fld id="{8F0AA638-5918-4C10-9E17-38B0F1E9D673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323528" y="0"/>
            <a:ext cx="0" cy="267494"/>
          </a:xfrm>
          <a:prstGeom prst="line">
            <a:avLst/>
          </a:prstGeom>
          <a:ln>
            <a:solidFill>
              <a:srgbClr val="FE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 flipH="1">
            <a:off x="0" y="4876006"/>
            <a:ext cx="612000" cy="0"/>
          </a:xfrm>
          <a:prstGeom prst="line">
            <a:avLst/>
          </a:prstGeom>
          <a:ln>
            <a:solidFill>
              <a:srgbClr val="FE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62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2" r:id="rId5"/>
    <p:sldLayoutId id="2147483664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3" Type="http://schemas.openxmlformats.org/officeDocument/2006/relationships/image" Target="cid:D52CC0E2-6613-4A3F-B4C1-57195F7EC6BC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Relationship Id="rId3" Type="http://schemas.openxmlformats.org/officeDocument/2006/relationships/image" Target="cid:07EA8B3D-5738-4BF3-81CB-39E9829874B8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Relationship Id="rId3" Type="http://schemas.openxmlformats.org/officeDocument/2006/relationships/image" Target="cid:48670D49-D995-4053-9C4C-72E73BB9BF39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Relationship Id="rId3" Type="http://schemas.openxmlformats.org/officeDocument/2006/relationships/image" Target="cid:80B10D5B-7272-4810-B3CD-E141292976B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cid:8F6F5AAA-AEA5-4823-85AB-83A263F2E927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image" Target="cid:1747B049-5647-4070-933A-217699E1851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3" Type="http://schemas.openxmlformats.org/officeDocument/2006/relationships/image" Target="cid:B8312325-C4DC-4B5C-AB97-80A6FAD450C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cid:91B37C94-26EF-44ED-B75E-4011E6926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3" Type="http://schemas.openxmlformats.org/officeDocument/2006/relationships/image" Target="cid:164D87B0-81FA-45BC-A0A5-3F7D7876B39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31504" y="2678423"/>
            <a:ext cx="72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679104" y="3075806"/>
            <a:ext cx="7772400" cy="1699455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z="2800" dirty="0" smtClean="0"/>
              <a:t>CREATIVITE ET INNOVATION DANS UN CONTEXTE DE CONTRAINTES DE GESTION</a:t>
            </a:r>
          </a:p>
          <a:p>
            <a:r>
              <a:rPr lang="fr-FR" sz="2800" i="1" dirty="0" smtClean="0"/>
              <a:t>Creativity and innovation in a context of managment constraints</a:t>
            </a:r>
          </a:p>
          <a:p>
            <a:endParaRPr lang="fr-FR" sz="2800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679104" y="3891508"/>
            <a:ext cx="7776864" cy="5943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0604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755576" y="949206"/>
            <a:ext cx="6373625" cy="1046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>
              <a:buFontTx/>
              <a:buChar char="-"/>
            </a:pPr>
            <a:r>
              <a:rPr lang="fr-FR" dirty="0" smtClean="0">
                <a:solidFill>
                  <a:srgbClr val="FE7800"/>
                </a:solidFill>
              </a:rPr>
              <a:t>Addictions / psychiatrie</a:t>
            </a:r>
          </a:p>
          <a:p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Addictions - psychiatry</a:t>
            </a:r>
            <a:endParaRPr lang="fr-FR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83518"/>
            <a:ext cx="7343800" cy="108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15816" y="2239872"/>
            <a:ext cx="4020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Décloisonnement</a:t>
            </a:r>
          </a:p>
          <a:p>
            <a:r>
              <a:rPr lang="fr-FR" sz="2800" b="1" i="1" dirty="0" smtClean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Breaking up barriers</a:t>
            </a:r>
            <a:endParaRPr lang="fr-FR" sz="2800" b="1" i="1" dirty="0">
              <a:solidFill>
                <a:schemeClr val="accent6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FR" sz="2800" b="1" dirty="0" smtClean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sz="28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5817" y="3291830"/>
            <a:ext cx="224612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Inclusif</a:t>
            </a:r>
            <a:endParaRPr lang="fr-FR" sz="28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r-FR" sz="2800" b="1" i="1" dirty="0" smtClean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Being inclusive</a:t>
            </a:r>
          </a:p>
          <a:p>
            <a:endParaRPr lang="fr-FR" sz="2800" b="1" i="1" dirty="0" smtClean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sz="2800" b="1" i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7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Image 7" descr="C:\Users\Aicha\AppData\Local\Microsoft\Windows\INetCache\Content.Outlook\LPTO2MX2\IMG_06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53" y="25"/>
            <a:ext cx="6336703" cy="51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0" y="411510"/>
            <a:ext cx="1187624" cy="72008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572000" y="4299942"/>
            <a:ext cx="685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Front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894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Image 5" descr="C:\Users\Aicha\AppData\Local\Microsoft\Windows\INetCache\Content.Outlook\LPTO2MX2\IMG_06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157"/>
            <a:ext cx="5980696" cy="49178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411510"/>
            <a:ext cx="1186070" cy="97288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716016" y="4299942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B</a:t>
            </a:r>
            <a:r>
              <a:rPr lang="fr-FR" dirty="0" smtClean="0"/>
              <a:t>ehind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611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683567" y="771843"/>
            <a:ext cx="7416824" cy="11875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 smtClean="0">
                <a:solidFill>
                  <a:srgbClr val="FE7800"/>
                </a:solidFill>
              </a:rPr>
              <a:t>- Habitat / hébergement</a:t>
            </a:r>
          </a:p>
          <a:p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Habitat, Lodgings, housing and homes living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83518"/>
            <a:ext cx="7343800" cy="108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83567" y="2139702"/>
            <a:ext cx="6373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Politique du Logement d’abord</a:t>
            </a:r>
          </a:p>
          <a:p>
            <a:r>
              <a:rPr lang="fr-FR" sz="2800" b="1" i="1" dirty="0" smtClean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Housing First Policy </a:t>
            </a:r>
            <a:endParaRPr lang="fr-FR" sz="2800" b="1" i="1" dirty="0">
              <a:solidFill>
                <a:schemeClr val="accent6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9632" y="3333244"/>
            <a:ext cx="35555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Qualité de l’accueil</a:t>
            </a:r>
          </a:p>
          <a:p>
            <a:r>
              <a:rPr lang="fr-FR" sz="2800" b="1" i="1" dirty="0" smtClean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Quality of initial contact</a:t>
            </a:r>
            <a:endParaRPr lang="fr-FR" sz="2800" b="1" i="1" dirty="0">
              <a:solidFill>
                <a:schemeClr val="accent6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1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Image 8" descr="image3.jpe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128792" cy="51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220072" y="1851670"/>
            <a:ext cx="175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« You are here »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123728" y="4443958"/>
            <a:ext cx="2638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« advisor </a:t>
            </a:r>
            <a:r>
              <a:rPr lang="fr-FR" i="1" dirty="0"/>
              <a:t>to find </a:t>
            </a:r>
            <a:r>
              <a:rPr lang="fr-FR" i="1" dirty="0" smtClean="0"/>
              <a:t>a home »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05933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Image 7" descr="image1.jpe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16" y="26"/>
            <a:ext cx="6313884" cy="5143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179512" y="627534"/>
            <a:ext cx="2200619" cy="10289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 smtClean="0">
                <a:solidFill>
                  <a:srgbClr val="FE7800"/>
                </a:solidFill>
              </a:rPr>
              <a:t>- Réfugiés</a:t>
            </a:r>
          </a:p>
          <a:p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Refugees</a:t>
            </a:r>
            <a:endParaRPr lang="fr-FR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776467"/>
            <a:ext cx="221855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Accueil </a:t>
            </a:r>
          </a:p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inconditionnel</a:t>
            </a:r>
          </a:p>
          <a:p>
            <a:r>
              <a:rPr lang="fr-FR" sz="2800" b="1" i="1" dirty="0" smtClean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Inconditional</a:t>
            </a:r>
          </a:p>
          <a:p>
            <a:r>
              <a:rPr lang="fr-FR" sz="2800" b="1" i="1" dirty="0" smtClean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welcoming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53286"/>
            <a:ext cx="1186070" cy="97288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6280" y="3867894"/>
            <a:ext cx="2824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smtClean="0"/>
              <a:t>« Don’t give up, we are waiting </a:t>
            </a:r>
          </a:p>
          <a:p>
            <a:r>
              <a:rPr lang="fr-FR" sz="1600" i="1" dirty="0" smtClean="0"/>
              <a:t>for you…. AURORE »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46238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8" name="Image 7" descr="image8.jpe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60" y="483518"/>
            <a:ext cx="5760640" cy="465998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402419" y="461287"/>
            <a:ext cx="6373625" cy="5784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>
              <a:buFontTx/>
              <a:buChar char="-"/>
            </a:pPr>
            <a:r>
              <a:rPr lang="fr-FR" dirty="0" smtClean="0">
                <a:solidFill>
                  <a:srgbClr val="FE7800"/>
                </a:solidFill>
              </a:rPr>
              <a:t>Formation / insertion</a:t>
            </a:r>
          </a:p>
          <a:p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Training / Social </a:t>
            </a:r>
          </a:p>
          <a:p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insertion</a:t>
            </a:r>
          </a:p>
          <a:p>
            <a:r>
              <a:rPr lang="fr-FR" dirty="0" smtClean="0">
                <a:solidFill>
                  <a:srgbClr val="FE7800"/>
                </a:solidFill>
              </a:rPr>
              <a:t> </a:t>
            </a:r>
            <a:endParaRPr lang="fr-FR" dirty="0">
              <a:solidFill>
                <a:srgbClr val="FE78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42899"/>
            <a:ext cx="1186070" cy="97288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259632" y="2283718"/>
            <a:ext cx="318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“I </a:t>
            </a:r>
            <a:r>
              <a:rPr lang="en-US" i="1" dirty="0"/>
              <a:t>was just trained to </a:t>
            </a:r>
            <a:r>
              <a:rPr lang="en-US" i="1" dirty="0" smtClean="0"/>
              <a:t>cycle fast”.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6215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7" name="Image 6" descr="image5.jpe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19" y="379824"/>
            <a:ext cx="6948263" cy="47902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llipse 8"/>
          <p:cNvSpPr/>
          <p:nvPr/>
        </p:nvSpPr>
        <p:spPr>
          <a:xfrm>
            <a:off x="1835696" y="1131590"/>
            <a:ext cx="792088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353286"/>
            <a:ext cx="1186070" cy="97288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625798" y="136947"/>
            <a:ext cx="351532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« Social work, tomorrow… Go to… »</a:t>
            </a:r>
          </a:p>
          <a:p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r-FR" i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i="1" dirty="0" smtClean="0">
              <a:latin typeface="Calibri" panose="020F0502020204030204" pitchFamily="34" charset="0"/>
            </a:endParaRPr>
          </a:p>
          <a:p>
            <a:endParaRPr lang="fr-FR" i="1" dirty="0">
              <a:latin typeface="Calibri" panose="020F0502020204030204" pitchFamily="34" charset="0"/>
            </a:endParaRPr>
          </a:p>
          <a:p>
            <a:r>
              <a:rPr lang="en-US" i="1" dirty="0"/>
              <a:t>it's important to </a:t>
            </a:r>
            <a:r>
              <a:rPr lang="en-US" i="1" dirty="0" smtClean="0"/>
              <a:t>go up to the </a:t>
            </a:r>
            <a:r>
              <a:rPr lang="en-US" i="1" dirty="0"/>
              <a:t>user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79018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579" y="204317"/>
            <a:ext cx="790524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place des salariés : projet associatif et QVT</a:t>
            </a:r>
          </a:p>
          <a:p>
            <a:r>
              <a:rPr lang="fr-FR" sz="2800" b="1" i="1" dirty="0" smtClean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salaried worker’s place in the NGO’s global project </a:t>
            </a:r>
          </a:p>
          <a:p>
            <a:r>
              <a:rPr lang="fr-FR" sz="2800" b="1" i="1" dirty="0" smtClean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Quality Work Life</a:t>
            </a:r>
            <a:endParaRPr lang="fr-FR" sz="2800" b="1" i="1" dirty="0">
              <a:solidFill>
                <a:schemeClr val="accent6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069" y="1635235"/>
            <a:ext cx="8408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Comment garde-t-on esprit et valeurs essentielles de </a:t>
            </a:r>
          </a:p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l’association ?</a:t>
            </a:r>
          </a:p>
          <a:p>
            <a:r>
              <a:rPr lang="fr-FR" sz="2800" b="1" i="1" dirty="0" smtClean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can we conserve the spirit and essential values of  </a:t>
            </a:r>
          </a:p>
          <a:p>
            <a:r>
              <a:rPr lang="fr-FR" sz="2800" b="1" i="1" dirty="0" smtClean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the NGO ?</a:t>
            </a:r>
          </a:p>
          <a:p>
            <a:endParaRPr lang="fr-FR" sz="28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301" y="3502562"/>
            <a:ext cx="7764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Décloisonnement – un engagement des salariés</a:t>
            </a:r>
            <a:endParaRPr lang="fr-FR" sz="28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301" y="3857565"/>
            <a:ext cx="7826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 smtClean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commitment to breaking down barriers by workers</a:t>
            </a:r>
            <a:endParaRPr lang="fr-FR" sz="2800" b="1" i="1" dirty="0">
              <a:solidFill>
                <a:schemeClr val="accent6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7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467544" y="182030"/>
            <a:ext cx="7776864" cy="8371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 smtClean="0">
                <a:solidFill>
                  <a:srgbClr val="FE7800"/>
                </a:solidFill>
              </a:rPr>
              <a:t>- Un système très décentralisé qui responsabilise les</a:t>
            </a:r>
          </a:p>
          <a:p>
            <a:r>
              <a:rPr lang="fr-FR" dirty="0">
                <a:solidFill>
                  <a:srgbClr val="FE7800"/>
                </a:solidFill>
              </a:rPr>
              <a:t> </a:t>
            </a:r>
            <a:r>
              <a:rPr lang="fr-FR" dirty="0" smtClean="0">
                <a:solidFill>
                  <a:srgbClr val="FE7800"/>
                </a:solidFill>
              </a:rPr>
              <a:t>  équipes de terrain</a:t>
            </a:r>
          </a:p>
          <a:p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A very decentralised system that gives responsability to local teams</a:t>
            </a:r>
            <a:endParaRPr lang="fr-FR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134" y="2018714"/>
            <a:ext cx="8411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Une vision transversale à travers nos différents métiers</a:t>
            </a:r>
          </a:p>
          <a:p>
            <a:r>
              <a:rPr lang="fr-FR" sz="2800" b="1" i="1" dirty="0" smtClean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Transversality across different professions</a:t>
            </a:r>
            <a:endParaRPr lang="fr-FR" sz="2800" b="1" i="1" dirty="0">
              <a:solidFill>
                <a:schemeClr val="accent6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9518" y="2963903"/>
            <a:ext cx="6671763" cy="1969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2800" b="1" dirty="0" smtClean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r-FR" sz="2800" b="1" i="1" dirty="0" smtClean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Collaboration with users</a:t>
            </a:r>
          </a:p>
          <a:p>
            <a:endParaRPr lang="fr-FR" sz="1000" b="1" i="1" dirty="0" smtClean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Collaboration </a:t>
            </a:r>
            <a:r>
              <a:rPr lang="fr-FR" sz="2800" b="1" dirty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avec le monde de la recherche</a:t>
            </a:r>
          </a:p>
          <a:p>
            <a:r>
              <a:rPr lang="fr-FR" sz="2800" b="1" i="1" dirty="0" smtClean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Collaboration with  researchers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481134" y="3034140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Implication des usagers</a:t>
            </a:r>
            <a:endParaRPr lang="fr-FR" sz="28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7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18579" y="309721"/>
            <a:ext cx="5544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E7800"/>
              </a:buClr>
              <a:buFont typeface="Arial" panose="020B0604020202020204" pitchFamily="34" charset="0"/>
              <a:buChar char="•"/>
            </a:pPr>
            <a:endParaRPr lang="fr-FR" sz="1400" baseline="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E7800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E7800"/>
              </a:buClr>
              <a:buFont typeface="Arial" panose="020B0604020202020204" pitchFamily="34" charset="0"/>
              <a:buChar char="•"/>
            </a:pPr>
            <a:endParaRPr lang="fr-FR" sz="1400" baseline="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E7800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E7800"/>
              </a:buClr>
              <a:buFont typeface="Arial" panose="020B0604020202020204" pitchFamily="34" charset="0"/>
              <a:buChar char="•"/>
            </a:pPr>
            <a:endParaRPr lang="fr-FR" sz="1400" baseline="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E7800"/>
              </a:buClr>
              <a:buFont typeface="Arial" panose="020B0604020202020204" pitchFamily="34" charset="0"/>
              <a:buChar char="•"/>
            </a:pPr>
            <a:endParaRPr lang="fr-FR" sz="1400" baseline="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0979" y="462121"/>
            <a:ext cx="5544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E7800"/>
              </a:buClr>
              <a:buFont typeface="Arial" panose="020B0604020202020204" pitchFamily="34" charset="0"/>
              <a:buChar char="•"/>
            </a:pPr>
            <a:endParaRPr lang="fr-FR" sz="1400" baseline="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E7800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E7800"/>
              </a:buClr>
              <a:buFont typeface="Arial" panose="020B0604020202020204" pitchFamily="34" charset="0"/>
              <a:buChar char="•"/>
            </a:pPr>
            <a:endParaRPr lang="fr-FR" sz="1400" baseline="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E7800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E7800"/>
              </a:buClr>
              <a:buFont typeface="Arial" panose="020B0604020202020204" pitchFamily="34" charset="0"/>
              <a:buChar char="•"/>
            </a:pPr>
            <a:endParaRPr lang="fr-FR" sz="1400" baseline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E7800"/>
              </a:buClr>
              <a:buFont typeface="Arial" panose="020B0604020202020204" pitchFamily="34" charset="0"/>
              <a:buChar char="•"/>
            </a:pPr>
            <a:endParaRPr lang="fr-FR" sz="1400" baseline="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Image 9" descr="image1.jpe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721"/>
            <a:ext cx="6444208" cy="47823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llipse 3"/>
          <p:cNvSpPr/>
          <p:nvPr/>
        </p:nvSpPr>
        <p:spPr>
          <a:xfrm>
            <a:off x="1043608" y="1117743"/>
            <a:ext cx="648072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99817" y="555526"/>
            <a:ext cx="2648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« social </a:t>
            </a:r>
            <a:r>
              <a:rPr lang="fr-FR" i="1" dirty="0"/>
              <a:t>work </a:t>
            </a:r>
            <a:r>
              <a:rPr lang="fr-FR" i="1" dirty="0" smtClean="0"/>
              <a:t>tomorrow…</a:t>
            </a:r>
          </a:p>
          <a:p>
            <a:r>
              <a:rPr lang="fr-FR" i="1" dirty="0" smtClean="0"/>
              <a:t>Adapt yourself »</a:t>
            </a:r>
            <a:endParaRPr lang="fr-FR" i="1" dirty="0"/>
          </a:p>
        </p:txBody>
      </p:sp>
      <p:sp>
        <p:nvSpPr>
          <p:cNvPr id="9" name="Rectangle 8"/>
          <p:cNvSpPr/>
          <p:nvPr/>
        </p:nvSpPr>
        <p:spPr>
          <a:xfrm>
            <a:off x="6479368" y="1707654"/>
            <a:ext cx="2485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“The </a:t>
            </a:r>
            <a:r>
              <a:rPr lang="en-US" sz="1400" i="1" dirty="0"/>
              <a:t>minister had a great </a:t>
            </a:r>
            <a:r>
              <a:rPr lang="en-US" sz="1400" i="1" dirty="0" smtClean="0"/>
              <a:t>idea ! Associations </a:t>
            </a:r>
            <a:r>
              <a:rPr lang="en-US" sz="1400" i="1" dirty="0"/>
              <a:t>will welcome twice as many refugees with half the budget, because we know that you will be able to adapt. We thank you in </a:t>
            </a:r>
            <a:r>
              <a:rPr lang="en-US" sz="1400" i="1" dirty="0" smtClean="0"/>
              <a:t>advance !”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199259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553592" y="792191"/>
            <a:ext cx="7978847" cy="9154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 smtClean="0">
                <a:solidFill>
                  <a:srgbClr val="FE7800"/>
                </a:solidFill>
              </a:rPr>
              <a:t>- Le sujet central est le décloisonnement</a:t>
            </a:r>
          </a:p>
          <a:p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The important subject is breaking down barriers</a:t>
            </a:r>
            <a:endParaRPr lang="fr-FR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83518"/>
            <a:ext cx="7343800" cy="108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53592" y="1995686"/>
            <a:ext cx="799507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Pilote de « un chez soi d’abord Paris » en groupement</a:t>
            </a:r>
          </a:p>
          <a:p>
            <a:r>
              <a:rPr lang="fr-FR" sz="2800" b="1" i="1" dirty="0" smtClean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Aurore is the pilot of « housing first Paris in a groupe of </a:t>
            </a:r>
          </a:p>
          <a:p>
            <a:r>
              <a:rPr lang="fr-FR" sz="2800" b="1" i="1" dirty="0" smtClean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stakeholders</a:t>
            </a:r>
            <a:endParaRPr lang="fr-FR" sz="2800" b="1" i="1" dirty="0">
              <a:solidFill>
                <a:schemeClr val="accent6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3592" y="3579862"/>
            <a:ext cx="6592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Le business des pauvres</a:t>
            </a:r>
          </a:p>
          <a:p>
            <a:r>
              <a:rPr lang="fr-FR" sz="2800" b="1" i="1" dirty="0" smtClean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poverty business</a:t>
            </a:r>
          </a:p>
        </p:txBody>
      </p:sp>
    </p:spTree>
    <p:extLst>
      <p:ext uri="{BB962C8B-B14F-4D97-AF65-F5344CB8AC3E}">
        <p14:creationId xmlns:p14="http://schemas.microsoft.com/office/powerpoint/2010/main" val="420429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-828600" y="3795886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79512" y="273868"/>
            <a:ext cx="6239184" cy="15778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fr-FR" dirty="0" smtClean="0">
              <a:solidFill>
                <a:srgbClr val="FE7800"/>
              </a:solidFill>
            </a:endParaRPr>
          </a:p>
          <a:p>
            <a:r>
              <a:rPr lang="fr-FR" dirty="0" smtClean="0">
                <a:solidFill>
                  <a:srgbClr val="FE7800"/>
                </a:solidFill>
              </a:rPr>
              <a:t>Briser les cloisons :</a:t>
            </a:r>
          </a:p>
          <a:p>
            <a:r>
              <a:rPr lang="fr-FR" dirty="0" smtClean="0">
                <a:solidFill>
                  <a:srgbClr val="FE7800"/>
                </a:solidFill>
              </a:rPr>
              <a:t> </a:t>
            </a:r>
          </a:p>
          <a:p>
            <a:endParaRPr lang="fr-FR" dirty="0" smtClean="0">
              <a:solidFill>
                <a:srgbClr val="FE7800"/>
              </a:solidFill>
            </a:endParaRPr>
          </a:p>
          <a:p>
            <a:endParaRPr lang="fr-FR" dirty="0" smtClean="0">
              <a:solidFill>
                <a:srgbClr val="FE78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E7800"/>
                </a:solidFill>
              </a:rPr>
              <a:t>c’est l’exemple </a:t>
            </a:r>
          </a:p>
          <a:p>
            <a:r>
              <a:rPr lang="fr-FR" dirty="0" smtClean="0">
                <a:solidFill>
                  <a:srgbClr val="FE7800"/>
                </a:solidFill>
              </a:rPr>
              <a:t>des Grands Voisins</a:t>
            </a:r>
          </a:p>
          <a:p>
            <a:r>
              <a:rPr lang="fr-FR" i="1" dirty="0" err="1" smtClean="0">
                <a:solidFill>
                  <a:schemeClr val="accent6">
                    <a:lumMod val="50000"/>
                  </a:schemeClr>
                </a:solidFill>
              </a:rPr>
              <a:t>Eg</a:t>
            </a:r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. : Grands Voisins</a:t>
            </a:r>
            <a:endParaRPr lang="fr-FR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Image 7" descr="C:\Users\Aicha\AppData\Local\Microsoft\Windows\INetCache\Content.Outlook\LPTO2MX2\Les grands voisin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"/>
            <a:ext cx="5724128" cy="514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373947"/>
            <a:ext cx="3491880" cy="11107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54157" y="622820"/>
            <a:ext cx="6239184" cy="879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fr-FR" dirty="0" smtClean="0">
              <a:solidFill>
                <a:srgbClr val="FE7800"/>
              </a:solidFill>
            </a:endParaRPr>
          </a:p>
          <a:p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Breaking walls down :</a:t>
            </a:r>
          </a:p>
          <a:p>
            <a:endParaRPr lang="fr-FR" dirty="0" smtClean="0">
              <a:solidFill>
                <a:srgbClr val="FE7800"/>
              </a:solidFill>
            </a:endParaRPr>
          </a:p>
          <a:p>
            <a:endParaRPr lang="fr-FR" dirty="0" smtClean="0">
              <a:solidFill>
                <a:srgbClr val="FE7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7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95536" y="801167"/>
            <a:ext cx="8568952" cy="18283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 smtClean="0">
                <a:solidFill>
                  <a:srgbClr val="FE7800"/>
                </a:solidFill>
              </a:rPr>
              <a:t>- Incitation au regroupement des pouvoirs publics :</a:t>
            </a:r>
          </a:p>
          <a:p>
            <a:r>
              <a:rPr lang="fr-FR" dirty="0" smtClean="0">
                <a:solidFill>
                  <a:srgbClr val="FE7800"/>
                </a:solidFill>
              </a:rPr>
              <a:t>  avantages et inconvénients</a:t>
            </a:r>
          </a:p>
          <a:p>
            <a:endParaRPr lang="fr-FR" sz="1100" dirty="0" smtClean="0">
              <a:solidFill>
                <a:srgbClr val="FE7800"/>
              </a:solidFill>
            </a:endParaRPr>
          </a:p>
          <a:p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Incitation to regroup by public authorities : advantages and disadvantages </a:t>
            </a:r>
            <a:endParaRPr lang="fr-FR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83518"/>
            <a:ext cx="7343800" cy="108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95536" y="3075806"/>
            <a:ext cx="43159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Les petites associations</a:t>
            </a:r>
          </a:p>
          <a:p>
            <a:r>
              <a:rPr lang="fr-FR" sz="2800" b="1" i="1" dirty="0" smtClean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Small volontary organizations</a:t>
            </a:r>
            <a:endParaRPr lang="fr-FR" sz="2800" b="1" i="1" dirty="0">
              <a:solidFill>
                <a:schemeClr val="accent6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4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07504" y="648900"/>
            <a:ext cx="3689121" cy="5487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E7800"/>
                </a:solidFill>
              </a:rPr>
              <a:t>Moralité : </a:t>
            </a:r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morality</a:t>
            </a:r>
            <a:endParaRPr lang="fr-FR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fr-FR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rgbClr val="FE7800"/>
                </a:solidFill>
              </a:rPr>
              <a:t>Ouverture,</a:t>
            </a:r>
            <a:endParaRPr lang="fr-FR" sz="2800" dirty="0">
              <a:solidFill>
                <a:srgbClr val="FE7800"/>
              </a:solidFill>
            </a:endParaRPr>
          </a:p>
          <a:p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Opening up,</a:t>
            </a:r>
          </a:p>
          <a:p>
            <a:endParaRPr lang="fr-FR" sz="1100" i="1" dirty="0" smtClean="0">
              <a:solidFill>
                <a:srgbClr val="FE78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rgbClr val="FE7800"/>
                </a:solidFill>
              </a:rPr>
              <a:t>Sortie du ghetto et de l’</a:t>
            </a:r>
            <a:r>
              <a:rPr lang="fr-FR" sz="2800" dirty="0" err="1" smtClean="0">
                <a:solidFill>
                  <a:srgbClr val="FE7800"/>
                </a:solidFill>
              </a:rPr>
              <a:t>entre-soi</a:t>
            </a:r>
            <a:endParaRPr lang="fr-FR" sz="2800" dirty="0" smtClean="0">
              <a:solidFill>
                <a:srgbClr val="FE7800"/>
              </a:solidFill>
            </a:endParaRPr>
          </a:p>
          <a:p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Getting out of the ghetto and of inward looking groups </a:t>
            </a:r>
          </a:p>
          <a:p>
            <a:endParaRPr lang="fr-FR" dirty="0" smtClean="0">
              <a:solidFill>
                <a:srgbClr val="FE7800"/>
              </a:solidFill>
            </a:endParaRPr>
          </a:p>
          <a:p>
            <a:endParaRPr lang="fr-FR" dirty="0" smtClean="0">
              <a:solidFill>
                <a:srgbClr val="FE7800"/>
              </a:solidFill>
            </a:endParaRPr>
          </a:p>
        </p:txBody>
      </p:sp>
      <p:pic>
        <p:nvPicPr>
          <p:cNvPr id="9" name="Image 8" descr="C:\Users\Aicha\AppData\Local\Microsoft\Windows\INetCache\Content.Outlook\LPTO2MX2\Cinq toits 2 (00000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701" y="25"/>
            <a:ext cx="5004048" cy="51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" y="353286"/>
            <a:ext cx="4107701" cy="130232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51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72276" y="1928787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0"/>
              </a:spcBef>
              <a:buFontTx/>
              <a:buChar char="-"/>
            </a:pPr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Logique </a:t>
            </a:r>
            <a:r>
              <a:rPr lang="fr-FR" sz="2800" b="1" dirty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CPOM qui semble la règle qui </a:t>
            </a:r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 dessine </a:t>
            </a:r>
            <a:r>
              <a:rPr lang="fr-FR" sz="2800" b="1" dirty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à 5 </a:t>
            </a:r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ans</a:t>
            </a:r>
          </a:p>
          <a:p>
            <a:pPr>
              <a:spcBef>
                <a:spcPct val="0"/>
              </a:spcBef>
            </a:pPr>
            <a:r>
              <a:rPr lang="fr-FR" sz="2800" b="1" i="1" dirty="0" smtClean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Pluriannual contracts of objectives and means</a:t>
            </a:r>
            <a:endParaRPr lang="fr-FR" sz="2800" b="1" i="1" dirty="0">
              <a:solidFill>
                <a:schemeClr val="accent6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2276" y="3564144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Appels </a:t>
            </a:r>
            <a:r>
              <a:rPr lang="fr-FR" sz="2800" b="1" dirty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à </a:t>
            </a:r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projets</a:t>
            </a:r>
          </a:p>
          <a:p>
            <a:pPr algn="just"/>
            <a:r>
              <a:rPr lang="fr-FR" sz="2800" b="1" i="1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fr-FR" sz="2800" b="1" i="1" dirty="0" smtClean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endering procedures</a:t>
            </a:r>
            <a:endParaRPr lang="fr-FR" sz="2800" b="1" i="1" dirty="0">
              <a:solidFill>
                <a:schemeClr val="accent6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747530" y="763832"/>
            <a:ext cx="6239184" cy="9145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>
              <a:buFontTx/>
              <a:buChar char="-"/>
            </a:pPr>
            <a:r>
              <a:rPr lang="fr-FR" dirty="0" smtClean="0">
                <a:solidFill>
                  <a:srgbClr val="FE7800"/>
                </a:solidFill>
              </a:rPr>
              <a:t>Changement de relation avec l’Etat</a:t>
            </a:r>
          </a:p>
          <a:p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Changes in the relation with the State</a:t>
            </a:r>
            <a:endParaRPr lang="fr-FR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83518"/>
            <a:ext cx="7343800" cy="108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9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83518"/>
            <a:ext cx="7343800" cy="108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3568" y="627534"/>
            <a:ext cx="504056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fr-FR" dirty="0">
              <a:solidFill>
                <a:srgbClr val="FE7800"/>
              </a:solidFill>
            </a:endParaRPr>
          </a:p>
        </p:txBody>
      </p:sp>
      <p:pic>
        <p:nvPicPr>
          <p:cNvPr id="7" name="Image 6" descr="image2.jpe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59" y="51470"/>
            <a:ext cx="6687169" cy="50920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79512" y="2387229"/>
            <a:ext cx="3170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i="1" dirty="0" smtClean="0"/>
              <a:t>« Yesterday, we had money…</a:t>
            </a:r>
            <a:endParaRPr lang="fr-FR" sz="2000" i="1" dirty="0"/>
          </a:p>
        </p:txBody>
      </p:sp>
      <p:sp>
        <p:nvSpPr>
          <p:cNvPr id="9" name="Rectangle 8"/>
          <p:cNvSpPr/>
          <p:nvPr/>
        </p:nvSpPr>
        <p:spPr>
          <a:xfrm>
            <a:off x="5292080" y="2337496"/>
            <a:ext cx="3798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i="1" dirty="0" smtClean="0"/>
              <a:t>…now we still got pieces </a:t>
            </a:r>
            <a:r>
              <a:rPr lang="fr-FR" sz="2000" i="1" dirty="0"/>
              <a:t>of </a:t>
            </a:r>
            <a:r>
              <a:rPr lang="fr-FR" sz="2000" i="1" dirty="0" smtClean="0"/>
              <a:t>string »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418108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51113" y="1517556"/>
            <a:ext cx="7621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0"/>
              </a:spcBef>
              <a:buFontTx/>
              <a:buChar char="-"/>
            </a:pPr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Tout ceci nous oblige à mieux évaluer nos actions</a:t>
            </a:r>
          </a:p>
          <a:p>
            <a:pPr>
              <a:spcBef>
                <a:spcPct val="0"/>
              </a:spcBef>
            </a:pPr>
            <a:r>
              <a:rPr lang="fr-FR" sz="2800" b="1" i="1" dirty="0" smtClean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obliges us to improve evaluation of actions</a:t>
            </a:r>
            <a:endParaRPr lang="fr-FR" sz="2800" b="1" i="1" dirty="0">
              <a:solidFill>
                <a:schemeClr val="accent6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4209" y="2565013"/>
            <a:ext cx="8075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Tout cela nous conduit à repenser nos organisations</a:t>
            </a:r>
          </a:p>
          <a:p>
            <a:pPr algn="just"/>
            <a:r>
              <a:rPr lang="fr-FR" sz="2800" b="1" i="1" dirty="0" smtClean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rethink our organisational procedures</a:t>
            </a:r>
            <a:endParaRPr lang="fr-FR" sz="2800" b="1" i="1" dirty="0">
              <a:solidFill>
                <a:schemeClr val="accent6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668017" y="502911"/>
            <a:ext cx="6239184" cy="902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>
              <a:buFontTx/>
              <a:buChar char="-"/>
            </a:pPr>
            <a:r>
              <a:rPr lang="fr-FR" dirty="0" smtClean="0">
                <a:solidFill>
                  <a:srgbClr val="FE7800"/>
                </a:solidFill>
              </a:rPr>
              <a:t>Un coût important</a:t>
            </a:r>
          </a:p>
          <a:p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A high price </a:t>
            </a:r>
            <a:endParaRPr lang="fr-FR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81292"/>
            <a:ext cx="7343800" cy="108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663554" y="3723878"/>
            <a:ext cx="8241367" cy="13355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>
              <a:buFontTx/>
              <a:buChar char="-"/>
            </a:pPr>
            <a:r>
              <a:rPr lang="fr-FR" dirty="0" smtClean="0">
                <a:solidFill>
                  <a:srgbClr val="FE7800"/>
                </a:solidFill>
              </a:rPr>
              <a:t>Tout cela nous oblige à penser le développement</a:t>
            </a:r>
          </a:p>
          <a:p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Think development</a:t>
            </a:r>
            <a:endParaRPr lang="fr-FR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8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8" name="Image 7" descr="image7.jpe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"/>
            <a:ext cx="468052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418579" y="136947"/>
            <a:ext cx="7272808" cy="879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 smtClean="0">
                <a:solidFill>
                  <a:srgbClr val="FE7800"/>
                </a:solidFill>
              </a:rPr>
              <a:t>Nous vivons un tournant historique de l’histoire du secteur social</a:t>
            </a:r>
          </a:p>
          <a:p>
            <a:endParaRPr lang="fr-FR" dirty="0">
              <a:solidFill>
                <a:srgbClr val="FE7800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203848" y="576895"/>
            <a:ext cx="7272808" cy="879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We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are at a historic turning point in the history of the </a:t>
            </a:r>
            <a:endParaRPr lang="en-US" sz="2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social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sector</a:t>
            </a:r>
            <a:endParaRPr lang="fr-FR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0192" y="2067694"/>
            <a:ext cx="2088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dirty="0" smtClean="0"/>
              <a:t>« 2019, year </a:t>
            </a:r>
            <a:r>
              <a:rPr lang="fr-FR" sz="2000" i="1" dirty="0"/>
              <a:t>of </a:t>
            </a:r>
            <a:r>
              <a:rPr lang="fr-FR" sz="2000" i="1" dirty="0" smtClean="0"/>
              <a:t>recovery !? »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230401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-828600" y="3795886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Image 7" descr="image3.jpe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3869"/>
            <a:ext cx="6120679" cy="486963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418579" y="503807"/>
            <a:ext cx="6239184" cy="16358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 smtClean="0">
                <a:solidFill>
                  <a:srgbClr val="FE7800"/>
                </a:solidFill>
              </a:rPr>
              <a:t>Plan pauvreté</a:t>
            </a:r>
          </a:p>
          <a:p>
            <a:r>
              <a:rPr lang="fr-FR" i="1" dirty="0">
                <a:solidFill>
                  <a:srgbClr val="FE7800"/>
                </a:solidFill>
              </a:rPr>
              <a:t>Poverty plan</a:t>
            </a:r>
            <a:endParaRPr lang="fr-FR" dirty="0">
              <a:solidFill>
                <a:srgbClr val="FE78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082" y="367726"/>
            <a:ext cx="7343800" cy="108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013248" y="569583"/>
            <a:ext cx="351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“my question is for politicians…”</a:t>
            </a:r>
            <a:endParaRPr lang="fr-FR" sz="2000" i="1" dirty="0"/>
          </a:p>
        </p:txBody>
      </p:sp>
      <p:sp>
        <p:nvSpPr>
          <p:cNvPr id="10" name="Rectangle 9"/>
          <p:cNvSpPr/>
          <p:nvPr/>
        </p:nvSpPr>
        <p:spPr>
          <a:xfrm>
            <a:off x="6369021" y="2062987"/>
            <a:ext cx="2736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“Ladies </a:t>
            </a:r>
            <a:r>
              <a:rPr lang="en-US" sz="2000" i="1" dirty="0"/>
              <a:t>and gentlemen, how do you see the future of social work in </a:t>
            </a:r>
            <a:r>
              <a:rPr lang="en-US" sz="2000" i="1" dirty="0" smtClean="0"/>
              <a:t>France ?”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66672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23528" y="1065981"/>
            <a:ext cx="6373625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>
              <a:buFontTx/>
              <a:buChar char="-"/>
            </a:pPr>
            <a:r>
              <a:rPr lang="fr-FR" dirty="0" smtClean="0">
                <a:solidFill>
                  <a:srgbClr val="FE7800"/>
                </a:solidFill>
              </a:rPr>
              <a:t>Mutation des métiers</a:t>
            </a:r>
          </a:p>
          <a:p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Changes in professions</a:t>
            </a:r>
            <a:endParaRPr lang="fr-FR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83518"/>
            <a:ext cx="7343800" cy="108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51520" y="2391742"/>
            <a:ext cx="87129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Nos </a:t>
            </a:r>
            <a:r>
              <a:rPr lang="fr-FR" sz="2800" b="1" dirty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professions attirent quand les besoins </a:t>
            </a:r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augmentent</a:t>
            </a:r>
          </a:p>
          <a:p>
            <a:endParaRPr lang="fr-FR" sz="800" b="1" dirty="0" smtClean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r-FR" sz="2800" b="1" i="1" dirty="0" smtClean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Social work professions attract people when needs increase</a:t>
            </a:r>
          </a:p>
          <a:p>
            <a:endParaRPr lang="fr-FR" sz="2800" b="1" i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6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228272" y="775754"/>
            <a:ext cx="6239184" cy="9787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>
              <a:buFontTx/>
              <a:buChar char="-"/>
            </a:pPr>
            <a:r>
              <a:rPr lang="fr-FR" dirty="0" smtClean="0">
                <a:solidFill>
                  <a:srgbClr val="FE7800"/>
                </a:solidFill>
              </a:rPr>
              <a:t>Travail pair</a:t>
            </a:r>
          </a:p>
          <a:p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Peer working</a:t>
            </a:r>
            <a:endParaRPr lang="fr-FR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23528" y="1974702"/>
            <a:ext cx="6239184" cy="9570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 smtClean="0">
                <a:solidFill>
                  <a:srgbClr val="FE7800"/>
                </a:solidFill>
              </a:rPr>
              <a:t>- Pouvoir d’agir</a:t>
            </a:r>
          </a:p>
          <a:p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Empowerment</a:t>
            </a:r>
            <a:endParaRPr lang="fr-FR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Image 8" descr="image4.jpe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"/>
            <a:ext cx="6372200" cy="51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llipse 9"/>
          <p:cNvSpPr/>
          <p:nvPr/>
        </p:nvSpPr>
        <p:spPr>
          <a:xfrm>
            <a:off x="3347864" y="1059582"/>
            <a:ext cx="720080" cy="8160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440230"/>
            <a:ext cx="2198704" cy="115296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37159" y="3729152"/>
            <a:ext cx="4141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“you </a:t>
            </a:r>
            <a:r>
              <a:rPr lang="en-US" i="1" dirty="0"/>
              <a:t>spend time counting your </a:t>
            </a:r>
            <a:r>
              <a:rPr lang="en-US" i="1" dirty="0" smtClean="0"/>
              <a:t>budgets…”</a:t>
            </a:r>
            <a:endParaRPr lang="fr-FR" i="1" dirty="0"/>
          </a:p>
        </p:txBody>
      </p:sp>
      <p:sp>
        <p:nvSpPr>
          <p:cNvPr id="15" name="Rectangle 14"/>
          <p:cNvSpPr/>
          <p:nvPr/>
        </p:nvSpPr>
        <p:spPr>
          <a:xfrm>
            <a:off x="5659200" y="1896966"/>
            <a:ext cx="3484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“Don’t forget to count on us too !!”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97140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3822</TotalTime>
  <Words>583</Words>
  <Application>Microsoft Macintosh PowerPoint</Application>
  <PresentationFormat>Présentation à l'écran (16:9)</PresentationFormat>
  <Paragraphs>172</Paragraphs>
  <Slides>23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A.Batel</dc:creator>
  <cp:lastModifiedBy>Jean Pierre Lecouey</cp:lastModifiedBy>
  <cp:revision>108</cp:revision>
  <dcterms:created xsi:type="dcterms:W3CDTF">2016-11-18T11:11:52Z</dcterms:created>
  <dcterms:modified xsi:type="dcterms:W3CDTF">2019-09-16T17:35:19Z</dcterms:modified>
</cp:coreProperties>
</file>